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684" r:id="rId2"/>
    <p:sldId id="685" r:id="rId3"/>
    <p:sldId id="681" r:id="rId4"/>
    <p:sldId id="682" r:id="rId5"/>
    <p:sldId id="686" r:id="rId6"/>
    <p:sldId id="687" r:id="rId7"/>
    <p:sldId id="690" r:id="rId8"/>
    <p:sldId id="692" r:id="rId9"/>
    <p:sldId id="691" r:id="rId10"/>
    <p:sldId id="689" r:id="rId11"/>
    <p:sldId id="68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yth, Alison" initials="AME" lastIdx="1" clrIdx="0"/>
  <p:cmAuthor id="1" name="Rich Mason" initials="ram" lastIdx="2" clrIdx="1"/>
  <p:cmAuthor id="2" name="newuser" initials="n" lastIdx="1" clrIdx="2"/>
  <p:cmAuthor id="3" name="Zubrow, Alexis" initials="ZA" lastIdx="1" clrIdx="3">
    <p:extLst>
      <p:ext uri="{19B8F6BF-5375-455C-9EA6-DF929625EA0E}">
        <p15:presenceInfo xmlns:p15="http://schemas.microsoft.com/office/powerpoint/2012/main" userId="S-1-5-21-1339303556-449845944-1601390327-258611" providerId="AD"/>
      </p:ext>
    </p:extLst>
  </p:cmAuthor>
  <p:cmAuthor id="4" name="Eyth, Alison" initials="EA" lastIdx="12" clrIdx="4">
    <p:extLst>
      <p:ext uri="{19B8F6BF-5375-455C-9EA6-DF929625EA0E}">
        <p15:presenceInfo xmlns:p15="http://schemas.microsoft.com/office/powerpoint/2012/main" userId="S-1-5-21-1339303556-449845944-1601390327-223308" providerId="AD"/>
      </p:ext>
    </p:extLst>
  </p:cmAuthor>
  <p:cmAuthor id="5" name="Vukovich, Jeffrey" initials="VJ" lastIdx="11" clrIdx="5">
    <p:extLst>
      <p:ext uri="{19B8F6BF-5375-455C-9EA6-DF929625EA0E}">
        <p15:presenceInfo xmlns:p15="http://schemas.microsoft.com/office/powerpoint/2012/main" userId="S-1-5-21-1339303556-449845944-1601390327-3744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47" autoAdjust="0"/>
    <p:restoredTop sz="88889" autoAdjust="0"/>
  </p:normalViewPr>
  <p:slideViewPr>
    <p:cSldViewPr>
      <p:cViewPr varScale="1">
        <p:scale>
          <a:sx n="86" d="100"/>
          <a:sy n="86" d="100"/>
        </p:scale>
        <p:origin x="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000"/>
    </p:cViewPr>
  </p:sorterViewPr>
  <p:notesViewPr>
    <p:cSldViewPr>
      <p:cViewPr varScale="1">
        <p:scale>
          <a:sx n="60" d="100"/>
          <a:sy n="60" d="100"/>
        </p:scale>
        <p:origin x="-20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7782BE8E-4388-45F4-AC55-867814BF78B0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B22A806-AAAB-4323-9C5A-E0AE9330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E768F8DF-0D6B-466A-A773-FCAEDD85D4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49FF909-214C-4283-A38D-5D8E6479E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4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5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FF909-214C-4283-A38D-5D8E6479E6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1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7706202" y="6407944"/>
            <a:ext cx="941070" cy="36576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8/14/2017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79"/>
            <a:ext cx="3657600" cy="323015"/>
          </a:xfr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1E54-FDBA-45F8-91F6-5708D7EC203B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E3F2-AFAA-4D24-8B99-FEF50B4E69E7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407944"/>
            <a:ext cx="95107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3/15/2018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3/15/2018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C6A6-87B3-41A2-A18F-7E4E7206EED7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39EC-FA9C-4557-ADEF-16E6D24D8931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3DEE-D6A2-4108-BF0D-8CD761C1BB4E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96200" y="6407944"/>
            <a:ext cx="95107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3/15/2018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3/14/2018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F70F5D-DBD7-4E1C-AE9A-5E07E8AC14F9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9A2A93-CF92-4B7B-BCF1-09FEFD2E7F45}" type="datetime1">
              <a:rPr lang="en-US" smtClean="0"/>
              <a:pPr/>
              <a:t>9/27/2018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tp://newftp.epa.gov/air/emismod/2016/beta/reports/needs_xref_2016_24Sep2018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dc.noaa.gov/monitoring-references/maps/us-climate-regions.php#reference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airmarkets/clean-air-markets-power-sector-model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367" y="1266233"/>
            <a:ext cx="8914665" cy="5140456"/>
          </a:xfrm>
        </p:spPr>
        <p:txBody>
          <a:bodyPr>
            <a:noAutofit/>
          </a:bodyPr>
          <a:lstStyle/>
          <a:p>
            <a:r>
              <a:rPr lang="en-US" sz="2000" b="1" dirty="0"/>
              <a:t>Approach: </a:t>
            </a:r>
          </a:p>
          <a:p>
            <a:pPr lvl="1"/>
            <a:r>
              <a:rPr lang="en-US" sz="1600" dirty="0"/>
              <a:t>States submitted 2016 emissions for at least Type A sources</a:t>
            </a:r>
          </a:p>
          <a:p>
            <a:pPr lvl="1"/>
            <a:r>
              <a:rPr lang="en-US" sz="1600" dirty="0"/>
              <a:t>EPA collated and quality assured emissions and released inventory in June</a:t>
            </a:r>
          </a:p>
          <a:p>
            <a:pPr lvl="1"/>
            <a:r>
              <a:rPr lang="en-US" sz="1600" dirty="0"/>
              <a:t>Minor updates made post-June at request of a few states</a:t>
            </a:r>
          </a:p>
          <a:p>
            <a:pPr lvl="1"/>
            <a:r>
              <a:rPr lang="en-US" sz="1600" dirty="0"/>
              <a:t>States and EPA worked together to finalize EIS unit matches to CEMS data (CAMD/ORIS IDs), NEEDS IDs (to separate EGUs from non-EGUs), and ERTAC</a:t>
            </a:r>
          </a:p>
          <a:p>
            <a:pPr lvl="1"/>
            <a:r>
              <a:rPr lang="en-US" sz="1600" dirty="0"/>
              <a:t>Temporal profiles for EGUs without CEMS being developed</a:t>
            </a:r>
          </a:p>
          <a:p>
            <a:pPr marL="109728" indent="0">
              <a:buNone/>
            </a:pPr>
            <a:endParaRPr lang="en-US" sz="1000" b="1" dirty="0"/>
          </a:p>
          <a:p>
            <a:r>
              <a:rPr lang="en-US" sz="2000" b="1" dirty="0"/>
              <a:t>Status:</a:t>
            </a:r>
          </a:p>
          <a:p>
            <a:pPr lvl="1"/>
            <a:r>
              <a:rPr lang="en-US" sz="1600" dirty="0"/>
              <a:t>The NEI/NEEDS/ERTAC cross reference is now finalized for the beta</a:t>
            </a:r>
          </a:p>
          <a:p>
            <a:pPr lvl="2"/>
            <a:r>
              <a:rPr lang="en-US" sz="1400" dirty="0">
                <a:hlinkClick r:id="rId3"/>
              </a:rPr>
              <a:t>ftp://newftp.epa.gov/air/emismod/2016/beta/reports/needs_xref_2016_24Sep2018.xlsx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2016 emissions can now be extracted into sectors based on cross reference</a:t>
            </a:r>
          </a:p>
          <a:p>
            <a:pPr marL="109728" indent="0">
              <a:buNone/>
            </a:pPr>
            <a:endParaRPr lang="en-US" sz="1000" b="1" dirty="0"/>
          </a:p>
          <a:p>
            <a:r>
              <a:rPr lang="en-US" sz="2000" b="1" dirty="0"/>
              <a:t>Next Steps / Milestones:</a:t>
            </a:r>
          </a:p>
          <a:p>
            <a:pPr lvl="1"/>
            <a:r>
              <a:rPr lang="en-US" sz="1600" dirty="0"/>
              <a:t>Finalize temporal profiles over next few weeks</a:t>
            </a:r>
          </a:p>
          <a:p>
            <a:pPr lvl="1"/>
            <a:r>
              <a:rPr lang="en-US" sz="1600" dirty="0"/>
              <a:t>2016 emissions available by end of October</a:t>
            </a:r>
          </a:p>
          <a:p>
            <a:pPr lvl="1"/>
            <a:r>
              <a:rPr lang="en-US" sz="1600" dirty="0"/>
              <a:t>Develop ERTAC and IPM projections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818362BB-024D-4645-B407-10B9F9A6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EGU Workgroup: 2016 beta</a:t>
            </a:r>
          </a:p>
        </p:txBody>
      </p:sp>
    </p:spTree>
    <p:extLst>
      <p:ext uri="{BB962C8B-B14F-4D97-AF65-F5344CB8AC3E}">
        <p14:creationId xmlns:p14="http://schemas.microsoft.com/office/powerpoint/2010/main" val="352204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7AA502-66A9-4003-9DDD-A2947FCA2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32"/>
            <a:ext cx="8229600" cy="4690868"/>
          </a:xfrm>
        </p:spPr>
        <p:txBody>
          <a:bodyPr>
            <a:normAutofit/>
          </a:bodyPr>
          <a:lstStyle/>
          <a:p>
            <a:r>
              <a:rPr lang="en-US" dirty="0"/>
              <a:t>Need to decide ASAP:</a:t>
            </a:r>
          </a:p>
          <a:p>
            <a:pPr lvl="1"/>
            <a:r>
              <a:rPr lang="en-US" dirty="0"/>
              <a:t>In the absence of measured data, should MWCs and co-gens get flat profiles?</a:t>
            </a:r>
          </a:p>
          <a:p>
            <a:pPr lvl="1"/>
            <a:r>
              <a:rPr lang="en-US" dirty="0"/>
              <a:t>How will we temporalize EGUs w/out CEMS (including “peaking units”)</a:t>
            </a:r>
          </a:p>
          <a:p>
            <a:pPr lvl="2"/>
            <a:r>
              <a:rPr lang="en-US" dirty="0"/>
              <a:t>If we derive aggregate profiles, what geographic resolution should we use?  RPO, climate regions, state, a mixture? </a:t>
            </a:r>
          </a:p>
          <a:p>
            <a:r>
              <a:rPr lang="en-US" i="1" dirty="0"/>
              <a:t>For October meeting</a:t>
            </a:r>
            <a:r>
              <a:rPr lang="en-US" dirty="0"/>
              <a:t>: how will we develop profiles for projected emissions e.g., when emissions change in future </a:t>
            </a:r>
          </a:p>
          <a:p>
            <a:pPr lvl="1"/>
            <a:r>
              <a:rPr lang="en-US" dirty="0"/>
              <a:t>For sources both with and without CEMS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06BF13-C4E2-4962-AF20-B08A5716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6699DC-45F5-420C-B5A0-6DE0659F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 to be Made</a:t>
            </a:r>
          </a:p>
        </p:txBody>
      </p:sp>
    </p:spTree>
    <p:extLst>
      <p:ext uri="{BB962C8B-B14F-4D97-AF65-F5344CB8AC3E}">
        <p14:creationId xmlns:p14="http://schemas.microsoft.com/office/powerpoint/2010/main" val="373527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74A0D3-6270-4738-9195-4F20E2EA6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4E08E5-1A61-439A-930B-405BDBA4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NOAA Climate regions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56E538-779D-4263-AFD1-39AAF6C5BD2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44476"/>
            <a:ext cx="7086600" cy="46887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48FF33-E4B4-4670-8E02-A89D9B8D0A91}"/>
              </a:ext>
            </a:extLst>
          </p:cNvPr>
          <p:cNvSpPr txBox="1"/>
          <p:nvPr/>
        </p:nvSpPr>
        <p:spPr>
          <a:xfrm>
            <a:off x="469232" y="1201142"/>
            <a:ext cx="858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http://www.ncdc.noaa.gov/monitoring-references/maps/us-climate-regions.php#references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95955C-55AF-4F1F-A5E2-4A9CA41D6022}"/>
              </a:ext>
            </a:extLst>
          </p:cNvPr>
          <p:cNvSpPr txBox="1"/>
          <p:nvPr/>
        </p:nvSpPr>
        <p:spPr>
          <a:xfrm>
            <a:off x="494371" y="1546391"/>
            <a:ext cx="8473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are similar to modeling center regions, but more resolution in West</a:t>
            </a:r>
          </a:p>
        </p:txBody>
      </p:sp>
    </p:spTree>
    <p:extLst>
      <p:ext uri="{BB962C8B-B14F-4D97-AF65-F5344CB8AC3E}">
        <p14:creationId xmlns:p14="http://schemas.microsoft.com/office/powerpoint/2010/main" val="306385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B60B15-6501-4909-9633-986B8366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38925"/>
            <a:ext cx="8733632" cy="4525963"/>
          </a:xfrm>
        </p:spPr>
        <p:txBody>
          <a:bodyPr/>
          <a:lstStyle/>
          <a:p>
            <a:r>
              <a:rPr lang="en-US" dirty="0"/>
              <a:t>State review complete for: </a:t>
            </a:r>
          </a:p>
          <a:p>
            <a:pPr lvl="1"/>
            <a:r>
              <a:rPr lang="en-US" dirty="0"/>
              <a:t>ERTAC EGU V16.0 input files </a:t>
            </a:r>
          </a:p>
          <a:p>
            <a:pPr lvl="1"/>
            <a:r>
              <a:rPr lang="en-US" dirty="0"/>
              <a:t>CONUS v16.0 output files</a:t>
            </a:r>
          </a:p>
          <a:p>
            <a:endParaRPr lang="en-US" dirty="0"/>
          </a:p>
          <a:p>
            <a:r>
              <a:rPr lang="en-US" dirty="0"/>
              <a:t>Runs with new inputs of CONUS v16.1underway</a:t>
            </a:r>
          </a:p>
          <a:p>
            <a:endParaRPr lang="en-US" dirty="0"/>
          </a:p>
          <a:p>
            <a:r>
              <a:rPr lang="en-US" dirty="0"/>
              <a:t>We will complete a CONUS v16.1 run for:</a:t>
            </a:r>
          </a:p>
          <a:p>
            <a:pPr lvl="1"/>
            <a:r>
              <a:rPr lang="en-US" dirty="0"/>
              <a:t>Base year 2016 complete by end of October 2018</a:t>
            </a:r>
          </a:p>
          <a:p>
            <a:pPr lvl="1"/>
            <a:r>
              <a:rPr lang="en-US" dirty="0"/>
              <a:t>Future year 2023 &amp; 2028 complete by mid November 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AD7948-CC5E-4193-9BCF-CFAF07FF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90065F-2763-43F4-B265-F3762CEFC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EGU Workgroup: ERTAC-EGU</a:t>
            </a:r>
          </a:p>
        </p:txBody>
      </p:sp>
    </p:spTree>
    <p:extLst>
      <p:ext uri="{BB962C8B-B14F-4D97-AF65-F5344CB8AC3E}">
        <p14:creationId xmlns:p14="http://schemas.microsoft.com/office/powerpoint/2010/main" val="97678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558B4-B377-42B1-B9B8-157B8B509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EPA launched its updated Power Sector Modeling website in June 2018, equipped with</a:t>
            </a:r>
          </a:p>
          <a:p>
            <a:pPr lvl="1"/>
            <a:r>
              <a:rPr lang="en-US" sz="2000" dirty="0"/>
              <a:t>Power Sector Modeling Resources</a:t>
            </a:r>
          </a:p>
          <a:p>
            <a:pPr lvl="2"/>
            <a:r>
              <a:rPr lang="en-US" sz="1600" dirty="0"/>
              <a:t>IPM v6 with multiple case scenario runs and Results Viewer</a:t>
            </a:r>
          </a:p>
          <a:p>
            <a:pPr lvl="2"/>
            <a:r>
              <a:rPr lang="en-US" sz="1600" dirty="0"/>
              <a:t>We are currently working on integrating latest input data and rules to the platform</a:t>
            </a:r>
          </a:p>
          <a:p>
            <a:pPr lvl="1"/>
            <a:r>
              <a:rPr lang="en-US" sz="2000" dirty="0"/>
              <a:t>Power Sector Modeling Regulatory Applications</a:t>
            </a:r>
          </a:p>
          <a:p>
            <a:pPr lvl="1"/>
            <a:endParaRPr lang="en-US" sz="2000" dirty="0"/>
          </a:p>
          <a:p>
            <a:r>
              <a:rPr lang="en-US" sz="2400" dirty="0"/>
              <a:t>NEEDS will now have quarterly updates (latest: 9/17/2018)</a:t>
            </a:r>
          </a:p>
          <a:p>
            <a:pPr marL="393192" lvl="1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393192" lvl="1" indent="0">
              <a:buNone/>
            </a:pPr>
            <a:r>
              <a:rPr lang="en-US" dirty="0">
                <a:solidFill>
                  <a:schemeClr val="accent1"/>
                </a:solidFill>
                <a:hlinkClick r:id="rId2"/>
              </a:rPr>
              <a:t>https://www.epa.gov/airmarkets/clean-air-markets-power-sector-modeling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7ABC5D-4A05-4884-AE85-1D9E72D7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DE84F6-2370-427D-AA16-F44EE342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EGU Workgroup: IPM</a:t>
            </a:r>
          </a:p>
        </p:txBody>
      </p:sp>
    </p:spTree>
    <p:extLst>
      <p:ext uri="{BB962C8B-B14F-4D97-AF65-F5344CB8AC3E}">
        <p14:creationId xmlns:p14="http://schemas.microsoft.com/office/powerpoint/2010/main" val="265484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558B4-B377-42B1-B9B8-157B8B509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32"/>
            <a:ext cx="8229600" cy="484326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Incremental updates to June 2018 projections</a:t>
            </a:r>
          </a:p>
          <a:p>
            <a:r>
              <a:rPr lang="en-US" sz="2200" b="1" u="sng" dirty="0"/>
              <a:t>What’s new, what’s updated</a:t>
            </a:r>
            <a:r>
              <a:rPr lang="en-US" sz="2200" dirty="0"/>
              <a:t>: Various financial/tax and environmental rule updates and fleet updates.</a:t>
            </a:r>
          </a:p>
          <a:p>
            <a:pPr lvl="1"/>
            <a:r>
              <a:rPr lang="en-US" sz="1900" dirty="0"/>
              <a:t>Financial assumptions based on the December Tax Reform Bill </a:t>
            </a:r>
          </a:p>
          <a:p>
            <a:pPr lvl="1"/>
            <a:r>
              <a:rPr lang="en-US" sz="1900" dirty="0"/>
              <a:t>Reflects 45Q (credit for CO2 sequestration)</a:t>
            </a:r>
          </a:p>
          <a:p>
            <a:pPr lvl="1"/>
            <a:r>
              <a:rPr lang="en-US" sz="1900" dirty="0"/>
              <a:t>Reflects final Office of Water effluent guideline (ELG) rule costs</a:t>
            </a:r>
          </a:p>
          <a:p>
            <a:pPr lvl="1"/>
            <a:r>
              <a:rPr lang="en-US" sz="1900" dirty="0"/>
              <a:t>Reflects NY minimum oil burn rule</a:t>
            </a:r>
          </a:p>
          <a:p>
            <a:pPr lvl="1"/>
            <a:r>
              <a:rPr lang="en-US" sz="1900" dirty="0"/>
              <a:t>AEO 2018 demand</a:t>
            </a:r>
          </a:p>
          <a:p>
            <a:pPr lvl="1"/>
            <a:r>
              <a:rPr lang="en-US" sz="1900" dirty="0"/>
              <a:t>AEO 2018 Variable and fixed Operational and maintenance costs for nuclear units</a:t>
            </a:r>
          </a:p>
          <a:p>
            <a:pPr lvl="1"/>
            <a:r>
              <a:rPr lang="en-US" sz="1900" dirty="0"/>
              <a:t>Updated/improved NOx rates for small units in CA (more detailed) and elsewhere</a:t>
            </a:r>
          </a:p>
          <a:p>
            <a:pPr lvl="1"/>
            <a:r>
              <a:rPr lang="en-US" sz="1900" dirty="0"/>
              <a:t>Implemented latest retirements and controls from EIA April 2018</a:t>
            </a:r>
          </a:p>
          <a:p>
            <a:pPr lvl="1"/>
            <a:r>
              <a:rPr lang="en-US" sz="1900" dirty="0"/>
              <a:t>Energy storage mandates in CA, NY, NJ, OR and MA</a:t>
            </a:r>
          </a:p>
          <a:p>
            <a:pPr lvl="1"/>
            <a:r>
              <a:rPr lang="en-US" sz="1900" dirty="0"/>
              <a:t>Hardwired energy storage projects from EIA April 2018</a:t>
            </a:r>
          </a:p>
          <a:p>
            <a:pPr lvl="1"/>
            <a:r>
              <a:rPr lang="en-US" sz="1900" dirty="0"/>
              <a:t>Updated RPS standards for CT and NJ</a:t>
            </a:r>
          </a:p>
          <a:p>
            <a:pPr marL="630936" lvl="2" indent="0">
              <a:buNone/>
            </a:pPr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sz="2000" dirty="0"/>
          </a:p>
          <a:p>
            <a:pPr marL="393192" lvl="1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7ABC5D-4A05-4884-AE85-1D9E72D7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DE84F6-2370-427D-AA16-F44EE342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in the upcoming IPM projections</a:t>
            </a:r>
          </a:p>
        </p:txBody>
      </p:sp>
    </p:spTree>
    <p:extLst>
      <p:ext uri="{BB962C8B-B14F-4D97-AF65-F5344CB8AC3E}">
        <p14:creationId xmlns:p14="http://schemas.microsoft.com/office/powerpoint/2010/main" val="174584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CF0785-C12F-4886-989E-31F36752D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031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Units with CEMS</a:t>
            </a:r>
          </a:p>
          <a:p>
            <a:pPr lvl="1"/>
            <a:r>
              <a:rPr lang="en-US" sz="1600" dirty="0"/>
              <a:t>CEMS data are used where they are matched to NEI (NOx and SO2 directly, and heat input for rest of pollutants)</a:t>
            </a:r>
          </a:p>
          <a:p>
            <a:pPr lvl="1"/>
            <a:r>
              <a:rPr lang="en-US" sz="1600" dirty="0"/>
              <a:t>CEMS data are preprocessed to remove spikes from non-measured values </a:t>
            </a:r>
          </a:p>
          <a:p>
            <a:pPr lvl="1"/>
            <a:r>
              <a:rPr lang="en-US" sz="1600" dirty="0"/>
              <a:t>Known partial year reporters (e.g., summer only) receive special treatment allocating residual emissions to winter</a:t>
            </a:r>
          </a:p>
          <a:p>
            <a:r>
              <a:rPr lang="en-US" sz="1800" dirty="0"/>
              <a:t>Units without CEMS</a:t>
            </a:r>
          </a:p>
          <a:p>
            <a:pPr lvl="1"/>
            <a:r>
              <a:rPr lang="en-US" sz="1600" dirty="0"/>
              <a:t>Emissions allocated to months based on average pollutant and fuel-specific season-to-month factors for each IPM region derived from base year CEMS data </a:t>
            </a:r>
          </a:p>
          <a:p>
            <a:pPr lvl="1"/>
            <a:r>
              <a:rPr lang="en-US" sz="1600" dirty="0"/>
              <a:t>Heat input is used to allocate emissions from months to days in each region based on pollutant and fuel-specific factors</a:t>
            </a:r>
          </a:p>
          <a:p>
            <a:pPr lvl="2"/>
            <a:r>
              <a:rPr lang="en-US" sz="1600" dirty="0"/>
              <a:t>Cross-reference applied by SCC and FIPS</a:t>
            </a:r>
          </a:p>
          <a:p>
            <a:pPr lvl="1"/>
            <a:r>
              <a:rPr lang="en-US" sz="1600" dirty="0"/>
              <a:t>Diurnal profiles for winter and summer derived from base year CEMS data for each IPM region and fuel based on </a:t>
            </a:r>
            <a:r>
              <a:rPr lang="en-US" sz="1600" b="1" i="1" dirty="0"/>
              <a:t>heat input</a:t>
            </a:r>
          </a:p>
          <a:p>
            <a:pPr lvl="1"/>
            <a:r>
              <a:rPr lang="en-US" sz="1600" dirty="0"/>
              <a:t>Most MWCs and co-gens were given flat emissions for each day and hour</a:t>
            </a:r>
          </a:p>
          <a:p>
            <a:r>
              <a:rPr lang="en-US" sz="1800" dirty="0"/>
              <a:t>Issues</a:t>
            </a:r>
          </a:p>
          <a:p>
            <a:pPr lvl="1"/>
            <a:r>
              <a:rPr lang="en-US" sz="1600" dirty="0"/>
              <a:t>Found that sample size based on IPM region is too small in some cases to develop reasonable temporal profiles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C2CB7-5119-4999-BD2F-26019272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C7DC7A-2D97-4C6B-A89D-01769ED3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of Current EPA Temporal Allocation Approach for EGUs</a:t>
            </a:r>
          </a:p>
        </p:txBody>
      </p:sp>
    </p:spTree>
    <p:extLst>
      <p:ext uri="{BB962C8B-B14F-4D97-AF65-F5344CB8AC3E}">
        <p14:creationId xmlns:p14="http://schemas.microsoft.com/office/powerpoint/2010/main" val="88709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7067A5-7E37-400B-9684-88F2A104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AA58B2-DF80-4BAE-8CDE-31247DF7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64 IPM regions for Existing Profiles</a:t>
            </a:r>
          </a:p>
        </p:txBody>
      </p:sp>
      <p:pic>
        <p:nvPicPr>
          <p:cNvPr id="5" name="Content Placeholder 4" descr="ICF20120928SYK002_IPM_US_Regions.JPG">
            <a:extLst>
              <a:ext uri="{FF2B5EF4-FFF2-40B4-BE49-F238E27FC236}">
                <a16:creationId xmlns:a16="http://schemas.microsoft.com/office/drawing/2014/main" id="{E64FE6C1-4310-4E05-8236-D0794D72CC4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219200"/>
            <a:ext cx="7315200" cy="53411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A9F87F-5341-4583-9218-47E3D7D92B67}"/>
              </a:ext>
            </a:extLst>
          </p:cNvPr>
          <p:cNvSpPr txBox="1"/>
          <p:nvPr/>
        </p:nvSpPr>
        <p:spPr>
          <a:xfrm>
            <a:off x="2909113" y="1417638"/>
            <a:ext cx="3733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6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63843-18AA-4448-9E8B-30C0D6A8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1FAC19-84EF-4BF9-8354-EA3FAC46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Removal of Unmeasured Spikes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AE69BB5A-3DD8-48F5-ADCB-B4ADEDDD767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9" y="1481138"/>
            <a:ext cx="6788942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2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BF4363-B5D7-4DE2-8E03-B19571D6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8A6F63-4E57-445E-8EBE-37269084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Month to Day Profile Example for Gas, Coal, Composite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92E3A3-1E1E-41DC-A20B-CC0E81B195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481138"/>
            <a:ext cx="6034616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2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6E9DEB-D0BA-4DC3-AB46-9C45E963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37EEB1-3A6F-41BD-9A80-F55F822E4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Seasonal Diurnal Profile Example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D0C04B48-2E23-4E9E-ADE7-83AFD5DAE8D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9" y="1481138"/>
            <a:ext cx="6788942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71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59771</TotalTime>
  <Words>748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EGU Workgroup: 2016 beta</vt:lpstr>
      <vt:lpstr>EGU Workgroup: ERTAC-EGU</vt:lpstr>
      <vt:lpstr>EGU Workgroup: IPM</vt:lpstr>
      <vt:lpstr>What’s in the upcoming IPM projections</vt:lpstr>
      <vt:lpstr>Recap of Current EPA Temporal Allocation Approach for EGUs</vt:lpstr>
      <vt:lpstr>64 IPM regions for Existing Profiles</vt:lpstr>
      <vt:lpstr>Removal of Unmeasured Spikes</vt:lpstr>
      <vt:lpstr>Month to Day Profile Example for Gas, Coal, Composite</vt:lpstr>
      <vt:lpstr>Seasonal Diurnal Profile Example</vt:lpstr>
      <vt:lpstr>Decisions to be Made</vt:lpstr>
      <vt:lpstr>NOAA Climate regions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Houyoux</dc:creator>
  <cp:lastModifiedBy>Eyth, Alison</cp:lastModifiedBy>
  <cp:revision>1177</cp:revision>
  <cp:lastPrinted>2017-12-04T21:57:59Z</cp:lastPrinted>
  <dcterms:created xsi:type="dcterms:W3CDTF">2011-06-13T20:10:16Z</dcterms:created>
  <dcterms:modified xsi:type="dcterms:W3CDTF">2018-09-27T20:37:55Z</dcterms:modified>
</cp:coreProperties>
</file>